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12" r:id="rId1"/>
  </p:sldMasterIdLst>
  <p:notesMasterIdLst>
    <p:notesMasterId r:id="rId7"/>
  </p:notesMasterIdLst>
  <p:sldIdLst>
    <p:sldId id="371" r:id="rId2"/>
    <p:sldId id="370" r:id="rId3"/>
    <p:sldId id="372" r:id="rId4"/>
    <p:sldId id="379" r:id="rId5"/>
    <p:sldId id="378" r:id="rId6"/>
  </p:sldIdLst>
  <p:sldSz cx="9144000" cy="5143500" type="screen16x9"/>
  <p:notesSz cx="6858000" cy="9144000"/>
  <p:embeddedFontLst>
    <p:embeddedFont>
      <p:font typeface="Rockwell" panose="02060603020205020403" pitchFamily="18" charset="0"/>
      <p:regular r:id="rId8"/>
      <p:bold r:id="rId9"/>
      <p:italic r:id="rId10"/>
      <p:boldItalic r:id="rId11"/>
    </p:embeddedFont>
    <p:embeddedFont>
      <p:font typeface="Rockwell Condensed" panose="02060603050405020104" pitchFamily="18" charset="0"/>
      <p:regular r:id="rId12"/>
      <p:bold r:id="rId13"/>
    </p:embeddedFont>
    <p:embeddedFont>
      <p:font typeface="Rockwell Extra Bold" panose="02060903040505020403" pitchFamily="18" charset="0"/>
      <p:bold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>
          <p15:clr>
            <a:srgbClr val="747775"/>
          </p15:clr>
        </p15:guide>
        <p15:guide id="2" orient="horz" pos="162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9" roundtripDataSignature="AMtx7mjDNTOhVgGlxp2+5suxcVnzQT6tZ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harath Ravulapati" initials="" lastIdx="2" clrIdx="0"/>
  <p:cmAuthor id="1" name="Arianna Togelang" initials="" lastIdx="1" clrIdx="1"/>
  <p:cmAuthor id="2" name="Scott Williams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95CC5B-0BFE-452A-9056-A207DD1C261E}" v="6" dt="2026-04-28T17:12:05.324"/>
  </p1510:revLst>
</p1510:revInfo>
</file>

<file path=ppt/tableStyles.xml><?xml version="1.0" encoding="utf-8"?>
<a:tblStyleLst xmlns:a="http://schemas.openxmlformats.org/drawingml/2006/main" def="{69FD6AFF-3FEC-4E11-946D-FD67FDD2374A}">
  <a:tblStyle styleId="{69FD6AFF-3FEC-4E11-946D-FD67FDD2374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7497274C-D1FC-4E18-88CF-21937915FF2F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82" d="100"/>
          <a:sy n="182" d="100"/>
        </p:scale>
        <p:origin x="104" y="356"/>
      </p:cViewPr>
      <p:guideLst>
        <p:guide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9" Type="http://customschemas.google.com/relationships/presentationmetadata" Target="metadata"/><Relationship Id="rId3" Type="http://schemas.openxmlformats.org/officeDocument/2006/relationships/slide" Target="slides/slide2.xml"/><Relationship Id="rId42" Type="http://schemas.openxmlformats.org/officeDocument/2006/relationships/viewProps" Target="view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40" Type="http://schemas.openxmlformats.org/officeDocument/2006/relationships/commentAuthors" Target="commentAuthor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7373A3-8EFC-4C7D-946F-790B820781F3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7B7C1A0-81E4-4493-8677-5FE1CD5679A5}">
      <dgm:prSet/>
      <dgm:spPr/>
      <dgm:t>
        <a:bodyPr/>
        <a:lstStyle/>
        <a:p>
          <a:r>
            <a:rPr lang="en-US" dirty="0"/>
            <a:t>Agee Springer – ERCOT Large Load Interconnection Queue – Update – “only + 35 GW” since last update.</a:t>
          </a:r>
        </a:p>
      </dgm:t>
    </dgm:pt>
    <dgm:pt modelId="{7E504010-F53D-48CA-8D6F-8FA8FD3FDD1A}" type="parTrans" cxnId="{42C90948-DC10-42F4-8379-FF924DA9960C}">
      <dgm:prSet/>
      <dgm:spPr/>
      <dgm:t>
        <a:bodyPr/>
        <a:lstStyle/>
        <a:p>
          <a:endParaRPr lang="en-US"/>
        </a:p>
      </dgm:t>
    </dgm:pt>
    <dgm:pt modelId="{AFF94A3D-7E04-435A-80A6-0876B7F5B1C6}" type="sibTrans" cxnId="{42C90948-DC10-42F4-8379-FF924DA9960C}">
      <dgm:prSet/>
      <dgm:spPr/>
      <dgm:t>
        <a:bodyPr/>
        <a:lstStyle/>
        <a:p>
          <a:endParaRPr lang="en-US"/>
        </a:p>
      </dgm:t>
    </dgm:pt>
    <dgm:pt modelId="{5910F947-EE33-4781-BF24-2D201B82701B}">
      <dgm:prSet/>
      <dgm:spPr/>
      <dgm:t>
        <a:bodyPr/>
        <a:lstStyle/>
        <a:p>
          <a:r>
            <a:rPr lang="en-US"/>
            <a:t>Mark Henry – TRE gave an update on NERC’s activity (to be come standard update) including LL jurisdiction. </a:t>
          </a:r>
        </a:p>
      </dgm:t>
    </dgm:pt>
    <dgm:pt modelId="{A747B521-4689-47A5-B004-7731E817B5A5}" type="parTrans" cxnId="{50731FEA-6B7F-4C24-A0A6-0E99DDB28A93}">
      <dgm:prSet/>
      <dgm:spPr/>
      <dgm:t>
        <a:bodyPr/>
        <a:lstStyle/>
        <a:p>
          <a:endParaRPr lang="en-US"/>
        </a:p>
      </dgm:t>
    </dgm:pt>
    <dgm:pt modelId="{0A3CB128-68CE-49A2-AF45-42A4C3C1E8D0}" type="sibTrans" cxnId="{50731FEA-6B7F-4C24-A0A6-0E99DDB28A93}">
      <dgm:prSet/>
      <dgm:spPr/>
      <dgm:t>
        <a:bodyPr/>
        <a:lstStyle/>
        <a:p>
          <a:endParaRPr lang="en-US"/>
        </a:p>
      </dgm:t>
    </dgm:pt>
    <dgm:pt modelId="{F0457A9E-1165-44AC-9E4A-5634208CF39D}">
      <dgm:prSet/>
      <dgm:spPr/>
      <dgm:t>
        <a:bodyPr/>
        <a:lstStyle/>
        <a:p>
          <a:r>
            <a:rPr lang="en-US"/>
            <a:t>Review of LEL Frequency Limit Study – Luis Hinojosa</a:t>
          </a:r>
        </a:p>
      </dgm:t>
    </dgm:pt>
    <dgm:pt modelId="{73817583-8BB6-4250-92D9-6AEBAE836B5F}" type="parTrans" cxnId="{30CB7254-FECE-4AF2-A265-2214490E3DCC}">
      <dgm:prSet/>
      <dgm:spPr/>
      <dgm:t>
        <a:bodyPr/>
        <a:lstStyle/>
        <a:p>
          <a:endParaRPr lang="en-US"/>
        </a:p>
      </dgm:t>
    </dgm:pt>
    <dgm:pt modelId="{A40269D8-ED60-4CF4-AD1F-28A31E208A99}" type="sibTrans" cxnId="{30CB7254-FECE-4AF2-A265-2214490E3DCC}">
      <dgm:prSet/>
      <dgm:spPr/>
      <dgm:t>
        <a:bodyPr/>
        <a:lstStyle/>
        <a:p>
          <a:endParaRPr lang="en-US"/>
        </a:p>
      </dgm:t>
    </dgm:pt>
    <dgm:pt modelId="{795FD2A9-7FD0-4179-8833-AE4451FED4F7}">
      <dgm:prSet/>
      <dgm:spPr/>
      <dgm:t>
        <a:bodyPr/>
        <a:lstStyle/>
        <a:p>
          <a:r>
            <a:rPr lang="en-US" dirty="0"/>
            <a:t>Discussion of revisions PGRR 144</a:t>
          </a:r>
        </a:p>
        <a:p>
          <a:r>
            <a:rPr lang="en-US" dirty="0"/>
            <a:t>“As Good or Better” &lt;=30 day review.</a:t>
          </a:r>
        </a:p>
      </dgm:t>
    </dgm:pt>
    <dgm:pt modelId="{3EA32AA3-BC90-43EB-B541-E09A167ABA4C}" type="parTrans" cxnId="{7F25321C-0BBD-483A-809E-9701B00762B6}">
      <dgm:prSet/>
      <dgm:spPr/>
      <dgm:t>
        <a:bodyPr/>
        <a:lstStyle/>
        <a:p>
          <a:endParaRPr lang="en-US"/>
        </a:p>
      </dgm:t>
    </dgm:pt>
    <dgm:pt modelId="{0C8D4B96-DC28-455B-953F-DE061063ACF7}" type="sibTrans" cxnId="{7F25321C-0BBD-483A-809E-9701B00762B6}">
      <dgm:prSet/>
      <dgm:spPr/>
      <dgm:t>
        <a:bodyPr/>
        <a:lstStyle/>
        <a:p>
          <a:endParaRPr lang="en-US"/>
        </a:p>
      </dgm:t>
    </dgm:pt>
    <dgm:pt modelId="{EC2E7390-A759-4FE4-8A78-DA2510767018}">
      <dgm:prSet/>
      <dgm:spPr/>
      <dgm:t>
        <a:bodyPr/>
        <a:lstStyle/>
        <a:p>
          <a:r>
            <a:rPr lang="en-US" dirty="0"/>
            <a:t>Presentations on VRT and Oscillations solutions</a:t>
          </a:r>
        </a:p>
        <a:p>
          <a:r>
            <a:rPr lang="en-US" dirty="0"/>
            <a:t>On Energy; </a:t>
          </a:r>
          <a:r>
            <a:rPr lang="en-US" dirty="0" err="1"/>
            <a:t>EdgeTunePower</a:t>
          </a:r>
          <a:r>
            <a:rPr lang="en-US" dirty="0"/>
            <a:t>; </a:t>
          </a:r>
          <a:r>
            <a:rPr lang="en-US" dirty="0" err="1"/>
            <a:t>Dimaag</a:t>
          </a:r>
          <a:r>
            <a:rPr lang="en-US" dirty="0"/>
            <a:t>-AI</a:t>
          </a:r>
        </a:p>
      </dgm:t>
    </dgm:pt>
    <dgm:pt modelId="{05F68D84-D270-4285-95CF-3A3100A79B94}" type="parTrans" cxnId="{C4BC36F3-2E3A-4AD0-81D5-B12C4C2BA88C}">
      <dgm:prSet/>
      <dgm:spPr/>
      <dgm:t>
        <a:bodyPr/>
        <a:lstStyle/>
        <a:p>
          <a:endParaRPr lang="en-US"/>
        </a:p>
      </dgm:t>
    </dgm:pt>
    <dgm:pt modelId="{05499055-922A-4553-90D6-8167EFFC9DA0}" type="sibTrans" cxnId="{C4BC36F3-2E3A-4AD0-81D5-B12C4C2BA88C}">
      <dgm:prSet/>
      <dgm:spPr/>
      <dgm:t>
        <a:bodyPr/>
        <a:lstStyle/>
        <a:p>
          <a:endParaRPr lang="en-US"/>
        </a:p>
      </dgm:t>
    </dgm:pt>
    <dgm:pt modelId="{AB9851AC-CAB2-4F3A-B9ED-0A38F4E2E393}" type="pres">
      <dgm:prSet presAssocID="{907373A3-8EFC-4C7D-946F-790B820781F3}" presName="vert0" presStyleCnt="0">
        <dgm:presLayoutVars>
          <dgm:dir/>
          <dgm:animOne val="branch"/>
          <dgm:animLvl val="lvl"/>
        </dgm:presLayoutVars>
      </dgm:prSet>
      <dgm:spPr/>
    </dgm:pt>
    <dgm:pt modelId="{67D0D3A9-04AB-4CDD-B286-7B707EF2469C}" type="pres">
      <dgm:prSet presAssocID="{67B7C1A0-81E4-4493-8677-5FE1CD5679A5}" presName="thickLine" presStyleLbl="alignNode1" presStyleIdx="0" presStyleCnt="5"/>
      <dgm:spPr/>
    </dgm:pt>
    <dgm:pt modelId="{802E02F2-3ADC-4BEA-9324-2238F8392A79}" type="pres">
      <dgm:prSet presAssocID="{67B7C1A0-81E4-4493-8677-5FE1CD5679A5}" presName="horz1" presStyleCnt="0"/>
      <dgm:spPr/>
    </dgm:pt>
    <dgm:pt modelId="{CD2453D6-04A8-410E-A993-56467B47B175}" type="pres">
      <dgm:prSet presAssocID="{67B7C1A0-81E4-4493-8677-5FE1CD5679A5}" presName="tx1" presStyleLbl="revTx" presStyleIdx="0" presStyleCnt="5"/>
      <dgm:spPr/>
    </dgm:pt>
    <dgm:pt modelId="{7CBE7CAA-71EE-4D9C-9D06-7E74891B0D20}" type="pres">
      <dgm:prSet presAssocID="{67B7C1A0-81E4-4493-8677-5FE1CD5679A5}" presName="vert1" presStyleCnt="0"/>
      <dgm:spPr/>
    </dgm:pt>
    <dgm:pt modelId="{06F3CD74-9416-49B6-ACFF-64AC71D55C91}" type="pres">
      <dgm:prSet presAssocID="{5910F947-EE33-4781-BF24-2D201B82701B}" presName="thickLine" presStyleLbl="alignNode1" presStyleIdx="1" presStyleCnt="5"/>
      <dgm:spPr/>
    </dgm:pt>
    <dgm:pt modelId="{16828BBB-2421-4929-9791-CF480B5154E5}" type="pres">
      <dgm:prSet presAssocID="{5910F947-EE33-4781-BF24-2D201B82701B}" presName="horz1" presStyleCnt="0"/>
      <dgm:spPr/>
    </dgm:pt>
    <dgm:pt modelId="{5E0BF385-DDBD-49BC-A9E9-47A1967990FF}" type="pres">
      <dgm:prSet presAssocID="{5910F947-EE33-4781-BF24-2D201B82701B}" presName="tx1" presStyleLbl="revTx" presStyleIdx="1" presStyleCnt="5"/>
      <dgm:spPr/>
    </dgm:pt>
    <dgm:pt modelId="{D720BF85-4BB9-4683-8573-24EF898322E1}" type="pres">
      <dgm:prSet presAssocID="{5910F947-EE33-4781-BF24-2D201B82701B}" presName="vert1" presStyleCnt="0"/>
      <dgm:spPr/>
    </dgm:pt>
    <dgm:pt modelId="{08160BFA-BBA0-4151-9379-BD7ED2685CA8}" type="pres">
      <dgm:prSet presAssocID="{F0457A9E-1165-44AC-9E4A-5634208CF39D}" presName="thickLine" presStyleLbl="alignNode1" presStyleIdx="2" presStyleCnt="5"/>
      <dgm:spPr/>
    </dgm:pt>
    <dgm:pt modelId="{A6F9EF42-25C0-4340-8525-F0B9F85210B5}" type="pres">
      <dgm:prSet presAssocID="{F0457A9E-1165-44AC-9E4A-5634208CF39D}" presName="horz1" presStyleCnt="0"/>
      <dgm:spPr/>
    </dgm:pt>
    <dgm:pt modelId="{F41A9BB4-B034-4DBB-B000-50109DAD8E54}" type="pres">
      <dgm:prSet presAssocID="{F0457A9E-1165-44AC-9E4A-5634208CF39D}" presName="tx1" presStyleLbl="revTx" presStyleIdx="2" presStyleCnt="5"/>
      <dgm:spPr/>
    </dgm:pt>
    <dgm:pt modelId="{3E42152C-94AA-43CB-BF5E-DFB04CF57B2F}" type="pres">
      <dgm:prSet presAssocID="{F0457A9E-1165-44AC-9E4A-5634208CF39D}" presName="vert1" presStyleCnt="0"/>
      <dgm:spPr/>
    </dgm:pt>
    <dgm:pt modelId="{BA401DF8-A385-4566-A8E5-0010842CB4C8}" type="pres">
      <dgm:prSet presAssocID="{795FD2A9-7FD0-4179-8833-AE4451FED4F7}" presName="thickLine" presStyleLbl="alignNode1" presStyleIdx="3" presStyleCnt="5"/>
      <dgm:spPr/>
    </dgm:pt>
    <dgm:pt modelId="{6AD32C19-F428-417D-8A6B-BD848A86272A}" type="pres">
      <dgm:prSet presAssocID="{795FD2A9-7FD0-4179-8833-AE4451FED4F7}" presName="horz1" presStyleCnt="0"/>
      <dgm:spPr/>
    </dgm:pt>
    <dgm:pt modelId="{9F58E282-E8B6-4E72-89CA-B6346491DAE7}" type="pres">
      <dgm:prSet presAssocID="{795FD2A9-7FD0-4179-8833-AE4451FED4F7}" presName="tx1" presStyleLbl="revTx" presStyleIdx="3" presStyleCnt="5" custLinFactNeighborX="278" custLinFactNeighborY="-2683"/>
      <dgm:spPr/>
    </dgm:pt>
    <dgm:pt modelId="{2EE9DF09-588D-414C-8200-7725963AD259}" type="pres">
      <dgm:prSet presAssocID="{795FD2A9-7FD0-4179-8833-AE4451FED4F7}" presName="vert1" presStyleCnt="0"/>
      <dgm:spPr/>
    </dgm:pt>
    <dgm:pt modelId="{F496233C-514B-46B8-9ACE-8A81DDAC0D45}" type="pres">
      <dgm:prSet presAssocID="{EC2E7390-A759-4FE4-8A78-DA2510767018}" presName="thickLine" presStyleLbl="alignNode1" presStyleIdx="4" presStyleCnt="5"/>
      <dgm:spPr/>
    </dgm:pt>
    <dgm:pt modelId="{334EC78D-6E88-44F9-95ED-B1953F83BE04}" type="pres">
      <dgm:prSet presAssocID="{EC2E7390-A759-4FE4-8A78-DA2510767018}" presName="horz1" presStyleCnt="0"/>
      <dgm:spPr/>
    </dgm:pt>
    <dgm:pt modelId="{0E3886DF-25D4-46D5-9A92-CFF40BCAF14B}" type="pres">
      <dgm:prSet presAssocID="{EC2E7390-A759-4FE4-8A78-DA2510767018}" presName="tx1" presStyleLbl="revTx" presStyleIdx="4" presStyleCnt="5"/>
      <dgm:spPr/>
    </dgm:pt>
    <dgm:pt modelId="{5AADA8AE-CD9E-43F0-8677-9EEF9038DC7B}" type="pres">
      <dgm:prSet presAssocID="{EC2E7390-A759-4FE4-8A78-DA2510767018}" presName="vert1" presStyleCnt="0"/>
      <dgm:spPr/>
    </dgm:pt>
  </dgm:ptLst>
  <dgm:cxnLst>
    <dgm:cxn modelId="{19B0E907-9780-4D03-9BDD-0334F4C196CE}" type="presOf" srcId="{F0457A9E-1165-44AC-9E4A-5634208CF39D}" destId="{F41A9BB4-B034-4DBB-B000-50109DAD8E54}" srcOrd="0" destOrd="0" presId="urn:microsoft.com/office/officeart/2008/layout/LinedList"/>
    <dgm:cxn modelId="{12582912-8131-4E80-9E9B-0E65F370739F}" type="presOf" srcId="{795FD2A9-7FD0-4179-8833-AE4451FED4F7}" destId="{9F58E282-E8B6-4E72-89CA-B6346491DAE7}" srcOrd="0" destOrd="0" presId="urn:microsoft.com/office/officeart/2008/layout/LinedList"/>
    <dgm:cxn modelId="{7F25321C-0BBD-483A-809E-9701B00762B6}" srcId="{907373A3-8EFC-4C7D-946F-790B820781F3}" destId="{795FD2A9-7FD0-4179-8833-AE4451FED4F7}" srcOrd="3" destOrd="0" parTransId="{3EA32AA3-BC90-43EB-B541-E09A167ABA4C}" sibTransId="{0C8D4B96-DC28-455B-953F-DE061063ACF7}"/>
    <dgm:cxn modelId="{42C90948-DC10-42F4-8379-FF924DA9960C}" srcId="{907373A3-8EFC-4C7D-946F-790B820781F3}" destId="{67B7C1A0-81E4-4493-8677-5FE1CD5679A5}" srcOrd="0" destOrd="0" parTransId="{7E504010-F53D-48CA-8D6F-8FA8FD3FDD1A}" sibTransId="{AFF94A3D-7E04-435A-80A6-0876B7F5B1C6}"/>
    <dgm:cxn modelId="{E4FD0054-6448-451F-9643-6F77E16F3FA8}" type="presOf" srcId="{67B7C1A0-81E4-4493-8677-5FE1CD5679A5}" destId="{CD2453D6-04A8-410E-A993-56467B47B175}" srcOrd="0" destOrd="0" presId="urn:microsoft.com/office/officeart/2008/layout/LinedList"/>
    <dgm:cxn modelId="{30CB7254-FECE-4AF2-A265-2214490E3DCC}" srcId="{907373A3-8EFC-4C7D-946F-790B820781F3}" destId="{F0457A9E-1165-44AC-9E4A-5634208CF39D}" srcOrd="2" destOrd="0" parTransId="{73817583-8BB6-4250-92D9-6AEBAE836B5F}" sibTransId="{A40269D8-ED60-4CF4-AD1F-28A31E208A99}"/>
    <dgm:cxn modelId="{7C81277A-ED2A-450B-9EEE-23D753985E19}" type="presOf" srcId="{5910F947-EE33-4781-BF24-2D201B82701B}" destId="{5E0BF385-DDBD-49BC-A9E9-47A1967990FF}" srcOrd="0" destOrd="0" presId="urn:microsoft.com/office/officeart/2008/layout/LinedList"/>
    <dgm:cxn modelId="{92231DB5-0611-4C45-8FCC-631D9B73DE19}" type="presOf" srcId="{907373A3-8EFC-4C7D-946F-790B820781F3}" destId="{AB9851AC-CAB2-4F3A-B9ED-0A38F4E2E393}" srcOrd="0" destOrd="0" presId="urn:microsoft.com/office/officeart/2008/layout/LinedList"/>
    <dgm:cxn modelId="{88A4CCDD-2D67-4F67-9087-18A4B80E5424}" type="presOf" srcId="{EC2E7390-A759-4FE4-8A78-DA2510767018}" destId="{0E3886DF-25D4-46D5-9A92-CFF40BCAF14B}" srcOrd="0" destOrd="0" presId="urn:microsoft.com/office/officeart/2008/layout/LinedList"/>
    <dgm:cxn modelId="{50731FEA-6B7F-4C24-A0A6-0E99DDB28A93}" srcId="{907373A3-8EFC-4C7D-946F-790B820781F3}" destId="{5910F947-EE33-4781-BF24-2D201B82701B}" srcOrd="1" destOrd="0" parTransId="{A747B521-4689-47A5-B004-7731E817B5A5}" sibTransId="{0A3CB128-68CE-49A2-AF45-42A4C3C1E8D0}"/>
    <dgm:cxn modelId="{C4BC36F3-2E3A-4AD0-81D5-B12C4C2BA88C}" srcId="{907373A3-8EFC-4C7D-946F-790B820781F3}" destId="{EC2E7390-A759-4FE4-8A78-DA2510767018}" srcOrd="4" destOrd="0" parTransId="{05F68D84-D270-4285-95CF-3A3100A79B94}" sibTransId="{05499055-922A-4553-90D6-8167EFFC9DA0}"/>
    <dgm:cxn modelId="{910900C5-3F32-485E-8803-45402698BB8A}" type="presParOf" srcId="{AB9851AC-CAB2-4F3A-B9ED-0A38F4E2E393}" destId="{67D0D3A9-04AB-4CDD-B286-7B707EF2469C}" srcOrd="0" destOrd="0" presId="urn:microsoft.com/office/officeart/2008/layout/LinedList"/>
    <dgm:cxn modelId="{2E50B6B5-F9AA-46B6-A8E9-92C7DA661CC8}" type="presParOf" srcId="{AB9851AC-CAB2-4F3A-B9ED-0A38F4E2E393}" destId="{802E02F2-3ADC-4BEA-9324-2238F8392A79}" srcOrd="1" destOrd="0" presId="urn:microsoft.com/office/officeart/2008/layout/LinedList"/>
    <dgm:cxn modelId="{32F3770F-7272-4E7F-A082-F0CD11B0E555}" type="presParOf" srcId="{802E02F2-3ADC-4BEA-9324-2238F8392A79}" destId="{CD2453D6-04A8-410E-A993-56467B47B175}" srcOrd="0" destOrd="0" presId="urn:microsoft.com/office/officeart/2008/layout/LinedList"/>
    <dgm:cxn modelId="{52EDDB5F-3636-45AA-A374-F50A9CAEEA7D}" type="presParOf" srcId="{802E02F2-3ADC-4BEA-9324-2238F8392A79}" destId="{7CBE7CAA-71EE-4D9C-9D06-7E74891B0D20}" srcOrd="1" destOrd="0" presId="urn:microsoft.com/office/officeart/2008/layout/LinedList"/>
    <dgm:cxn modelId="{959CECC7-C048-4426-9F1E-990DD1488822}" type="presParOf" srcId="{AB9851AC-CAB2-4F3A-B9ED-0A38F4E2E393}" destId="{06F3CD74-9416-49B6-ACFF-64AC71D55C91}" srcOrd="2" destOrd="0" presId="urn:microsoft.com/office/officeart/2008/layout/LinedList"/>
    <dgm:cxn modelId="{0A028136-133E-4E90-B93E-252027CBF27D}" type="presParOf" srcId="{AB9851AC-CAB2-4F3A-B9ED-0A38F4E2E393}" destId="{16828BBB-2421-4929-9791-CF480B5154E5}" srcOrd="3" destOrd="0" presId="urn:microsoft.com/office/officeart/2008/layout/LinedList"/>
    <dgm:cxn modelId="{103E4F0F-62F2-4BA5-A238-216F52CED168}" type="presParOf" srcId="{16828BBB-2421-4929-9791-CF480B5154E5}" destId="{5E0BF385-DDBD-49BC-A9E9-47A1967990FF}" srcOrd="0" destOrd="0" presId="urn:microsoft.com/office/officeart/2008/layout/LinedList"/>
    <dgm:cxn modelId="{FB984C61-C8C4-4F18-A5C8-E83EC312223E}" type="presParOf" srcId="{16828BBB-2421-4929-9791-CF480B5154E5}" destId="{D720BF85-4BB9-4683-8573-24EF898322E1}" srcOrd="1" destOrd="0" presId="urn:microsoft.com/office/officeart/2008/layout/LinedList"/>
    <dgm:cxn modelId="{7F2FBDFA-9965-4571-9F83-0066637EE3F4}" type="presParOf" srcId="{AB9851AC-CAB2-4F3A-B9ED-0A38F4E2E393}" destId="{08160BFA-BBA0-4151-9379-BD7ED2685CA8}" srcOrd="4" destOrd="0" presId="urn:microsoft.com/office/officeart/2008/layout/LinedList"/>
    <dgm:cxn modelId="{9C1EC36B-5750-4491-B742-D479C96C7591}" type="presParOf" srcId="{AB9851AC-CAB2-4F3A-B9ED-0A38F4E2E393}" destId="{A6F9EF42-25C0-4340-8525-F0B9F85210B5}" srcOrd="5" destOrd="0" presId="urn:microsoft.com/office/officeart/2008/layout/LinedList"/>
    <dgm:cxn modelId="{CDB42F19-125F-4E64-9D04-E9B041107F74}" type="presParOf" srcId="{A6F9EF42-25C0-4340-8525-F0B9F85210B5}" destId="{F41A9BB4-B034-4DBB-B000-50109DAD8E54}" srcOrd="0" destOrd="0" presId="urn:microsoft.com/office/officeart/2008/layout/LinedList"/>
    <dgm:cxn modelId="{7BA90235-A5C5-4D30-9CB0-C5242B1D20BE}" type="presParOf" srcId="{A6F9EF42-25C0-4340-8525-F0B9F85210B5}" destId="{3E42152C-94AA-43CB-BF5E-DFB04CF57B2F}" srcOrd="1" destOrd="0" presId="urn:microsoft.com/office/officeart/2008/layout/LinedList"/>
    <dgm:cxn modelId="{F9BDFEBC-CCC8-4A6B-A163-24457574EE96}" type="presParOf" srcId="{AB9851AC-CAB2-4F3A-B9ED-0A38F4E2E393}" destId="{BA401DF8-A385-4566-A8E5-0010842CB4C8}" srcOrd="6" destOrd="0" presId="urn:microsoft.com/office/officeart/2008/layout/LinedList"/>
    <dgm:cxn modelId="{14821572-A0B0-40F7-A02F-B7212AC92C36}" type="presParOf" srcId="{AB9851AC-CAB2-4F3A-B9ED-0A38F4E2E393}" destId="{6AD32C19-F428-417D-8A6B-BD848A86272A}" srcOrd="7" destOrd="0" presId="urn:microsoft.com/office/officeart/2008/layout/LinedList"/>
    <dgm:cxn modelId="{77C84BBF-4641-476D-8AEA-962A4610167C}" type="presParOf" srcId="{6AD32C19-F428-417D-8A6B-BD848A86272A}" destId="{9F58E282-E8B6-4E72-89CA-B6346491DAE7}" srcOrd="0" destOrd="0" presId="urn:microsoft.com/office/officeart/2008/layout/LinedList"/>
    <dgm:cxn modelId="{18ACB8B8-036E-4A4D-A718-7896D34D7953}" type="presParOf" srcId="{6AD32C19-F428-417D-8A6B-BD848A86272A}" destId="{2EE9DF09-588D-414C-8200-7725963AD259}" srcOrd="1" destOrd="0" presId="urn:microsoft.com/office/officeart/2008/layout/LinedList"/>
    <dgm:cxn modelId="{7B02FB0D-8EED-48DD-8865-E8A7E3C52F9C}" type="presParOf" srcId="{AB9851AC-CAB2-4F3A-B9ED-0A38F4E2E393}" destId="{F496233C-514B-46B8-9ACE-8A81DDAC0D45}" srcOrd="8" destOrd="0" presId="urn:microsoft.com/office/officeart/2008/layout/LinedList"/>
    <dgm:cxn modelId="{052CBFBD-A7E2-4A85-8989-1BDEBC8B8A85}" type="presParOf" srcId="{AB9851AC-CAB2-4F3A-B9ED-0A38F4E2E393}" destId="{334EC78D-6E88-44F9-95ED-B1953F83BE04}" srcOrd="9" destOrd="0" presId="urn:microsoft.com/office/officeart/2008/layout/LinedList"/>
    <dgm:cxn modelId="{EECAC726-4FD9-4EB3-83DF-F4EDD18A0CEB}" type="presParOf" srcId="{334EC78D-6E88-44F9-95ED-B1953F83BE04}" destId="{0E3886DF-25D4-46D5-9A92-CFF40BCAF14B}" srcOrd="0" destOrd="0" presId="urn:microsoft.com/office/officeart/2008/layout/LinedList"/>
    <dgm:cxn modelId="{25EC5D9D-4F98-4143-8346-D9F586E7F7CE}" type="presParOf" srcId="{334EC78D-6E88-44F9-95ED-B1953F83BE04}" destId="{5AADA8AE-CD9E-43F0-8677-9EEF9038DC7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D0D3A9-04AB-4CDD-B286-7B707EF2469C}">
      <dsp:nvSpPr>
        <dsp:cNvPr id="0" name=""/>
        <dsp:cNvSpPr/>
      </dsp:nvSpPr>
      <dsp:spPr>
        <a:xfrm>
          <a:off x="0" y="495"/>
          <a:ext cx="385643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2453D6-04A8-410E-A993-56467B47B175}">
      <dsp:nvSpPr>
        <dsp:cNvPr id="0" name=""/>
        <dsp:cNvSpPr/>
      </dsp:nvSpPr>
      <dsp:spPr>
        <a:xfrm>
          <a:off x="0" y="495"/>
          <a:ext cx="3856434" cy="810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Agee Springer – ERCOT Large Load Interconnection Queue – Update – “only + 35 GW” since last update.</a:t>
          </a:r>
        </a:p>
      </dsp:txBody>
      <dsp:txXfrm>
        <a:off x="0" y="495"/>
        <a:ext cx="3856434" cy="810855"/>
      </dsp:txXfrm>
    </dsp:sp>
    <dsp:sp modelId="{06F3CD74-9416-49B6-ACFF-64AC71D55C91}">
      <dsp:nvSpPr>
        <dsp:cNvPr id="0" name=""/>
        <dsp:cNvSpPr/>
      </dsp:nvSpPr>
      <dsp:spPr>
        <a:xfrm>
          <a:off x="0" y="811350"/>
          <a:ext cx="385643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0BF385-DDBD-49BC-A9E9-47A1967990FF}">
      <dsp:nvSpPr>
        <dsp:cNvPr id="0" name=""/>
        <dsp:cNvSpPr/>
      </dsp:nvSpPr>
      <dsp:spPr>
        <a:xfrm>
          <a:off x="0" y="811350"/>
          <a:ext cx="3856434" cy="810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Mark Henry – TRE gave an update on NERC’s activity (to be come standard update) including LL jurisdiction. </a:t>
          </a:r>
        </a:p>
      </dsp:txBody>
      <dsp:txXfrm>
        <a:off x="0" y="811350"/>
        <a:ext cx="3856434" cy="810855"/>
      </dsp:txXfrm>
    </dsp:sp>
    <dsp:sp modelId="{08160BFA-BBA0-4151-9379-BD7ED2685CA8}">
      <dsp:nvSpPr>
        <dsp:cNvPr id="0" name=""/>
        <dsp:cNvSpPr/>
      </dsp:nvSpPr>
      <dsp:spPr>
        <a:xfrm>
          <a:off x="0" y="1622206"/>
          <a:ext cx="3856434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1A9BB4-B034-4DBB-B000-50109DAD8E54}">
      <dsp:nvSpPr>
        <dsp:cNvPr id="0" name=""/>
        <dsp:cNvSpPr/>
      </dsp:nvSpPr>
      <dsp:spPr>
        <a:xfrm>
          <a:off x="0" y="1622206"/>
          <a:ext cx="3856434" cy="810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Review of LEL Frequency Limit Study – Luis Hinojosa</a:t>
          </a:r>
        </a:p>
      </dsp:txBody>
      <dsp:txXfrm>
        <a:off x="0" y="1622206"/>
        <a:ext cx="3856434" cy="810855"/>
      </dsp:txXfrm>
    </dsp:sp>
    <dsp:sp modelId="{BA401DF8-A385-4566-A8E5-0010842CB4C8}">
      <dsp:nvSpPr>
        <dsp:cNvPr id="0" name=""/>
        <dsp:cNvSpPr/>
      </dsp:nvSpPr>
      <dsp:spPr>
        <a:xfrm>
          <a:off x="0" y="2433061"/>
          <a:ext cx="385643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58E282-E8B6-4E72-89CA-B6346491DAE7}">
      <dsp:nvSpPr>
        <dsp:cNvPr id="0" name=""/>
        <dsp:cNvSpPr/>
      </dsp:nvSpPr>
      <dsp:spPr>
        <a:xfrm>
          <a:off x="0" y="2411306"/>
          <a:ext cx="3856434" cy="810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Discussion of revisions PGRR 144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“As Good or Better” &lt;=30 day review.</a:t>
          </a:r>
        </a:p>
      </dsp:txBody>
      <dsp:txXfrm>
        <a:off x="0" y="2411306"/>
        <a:ext cx="3856434" cy="810855"/>
      </dsp:txXfrm>
    </dsp:sp>
    <dsp:sp modelId="{F496233C-514B-46B8-9ACE-8A81DDAC0D45}">
      <dsp:nvSpPr>
        <dsp:cNvPr id="0" name=""/>
        <dsp:cNvSpPr/>
      </dsp:nvSpPr>
      <dsp:spPr>
        <a:xfrm>
          <a:off x="0" y="3243917"/>
          <a:ext cx="3856434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3886DF-25D4-46D5-9A92-CFF40BCAF14B}">
      <dsp:nvSpPr>
        <dsp:cNvPr id="0" name=""/>
        <dsp:cNvSpPr/>
      </dsp:nvSpPr>
      <dsp:spPr>
        <a:xfrm>
          <a:off x="0" y="3243917"/>
          <a:ext cx="3856434" cy="810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Presentations on VRT and Oscillations solutions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On Energy; </a:t>
          </a:r>
          <a:r>
            <a:rPr lang="en-US" sz="1500" kern="1200" dirty="0" err="1"/>
            <a:t>EdgeTunePower</a:t>
          </a:r>
          <a:r>
            <a:rPr lang="en-US" sz="1500" kern="1200" dirty="0"/>
            <a:t>; </a:t>
          </a:r>
          <a:r>
            <a:rPr lang="en-US" sz="1500" kern="1200" dirty="0" err="1"/>
            <a:t>Dimaag</a:t>
          </a:r>
          <a:r>
            <a:rPr lang="en-US" sz="1500" kern="1200" dirty="0"/>
            <a:t>-AI</a:t>
          </a:r>
        </a:p>
      </dsp:txBody>
      <dsp:txXfrm>
        <a:off x="0" y="3243917"/>
        <a:ext cx="3856434" cy="8108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90626" y="1010210"/>
            <a:ext cx="7667244" cy="60512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90626" y="3224773"/>
            <a:ext cx="7667244" cy="60512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90626" y="1113584"/>
            <a:ext cx="7667244" cy="20574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7236911" y="3051692"/>
            <a:ext cx="810678" cy="810677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074167"/>
            <a:ext cx="7475220" cy="2276856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3291840"/>
            <a:ext cx="5918454" cy="802386"/>
          </a:xfrm>
        </p:spPr>
        <p:txBody>
          <a:bodyPr>
            <a:normAutofit/>
          </a:bodyPr>
          <a:lstStyle>
            <a:lvl1pPr marL="0" indent="0" algn="l">
              <a:buNone/>
              <a:defRPr sz="1650">
                <a:solidFill>
                  <a:schemeClr val="tx1"/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516AE-EC26-4613-A51E-390373B2AC23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94550" y="3217001"/>
            <a:ext cx="895401" cy="480060"/>
          </a:xfrm>
        </p:spPr>
        <p:txBody>
          <a:bodyPr/>
          <a:lstStyle>
            <a:lvl1pPr>
              <a:defRPr sz="2100"/>
            </a:lvl1pPr>
          </a:lstStyle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337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9414C-E47B-4AEF-A7FF-E8FB3A2924E0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54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00050"/>
            <a:ext cx="1914525" cy="4229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400050"/>
            <a:ext cx="5629275" cy="4229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0E36-1D39-4BBB-9FA6-301D411CF3E3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05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D63DA-D2DF-400D-85CC-1E8FDC427EF0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807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688492"/>
            <a:ext cx="9144000" cy="1455008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918972"/>
            <a:ext cx="6960870" cy="264033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1" y="3765042"/>
            <a:ext cx="6789420" cy="800100"/>
          </a:xfrm>
        </p:spPr>
        <p:txBody>
          <a:bodyPr anchor="t"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4704588"/>
            <a:ext cx="1983232" cy="273844"/>
          </a:xfrm>
        </p:spPr>
        <p:txBody>
          <a:bodyPr/>
          <a:lstStyle/>
          <a:p>
            <a:fld id="{42D12DFC-C33A-4731-8F63-D2B48429ACDB}" type="datetime1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7031" y="4704588"/>
            <a:ext cx="4745736" cy="273844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73049" y="1744386"/>
            <a:ext cx="810678" cy="810677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2776" y="1879600"/>
            <a:ext cx="891224" cy="540249"/>
          </a:xfrm>
        </p:spPr>
        <p:txBody>
          <a:bodyPr/>
          <a:lstStyle>
            <a:lvl1pPr>
              <a:defRPr sz="2100"/>
            </a:lvl1pPr>
          </a:lstStyle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499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2386" y="1645920"/>
            <a:ext cx="3566160" cy="298323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3168" y="1645920"/>
            <a:ext cx="3566160" cy="298323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3870-C49F-4D4D-8EA7-322F69F5EB52}" type="datetime1">
              <a:rPr lang="en-US" smtClean="0"/>
              <a:t>4/28/2026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689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0100" y="1536192"/>
            <a:ext cx="3566160" cy="480060"/>
          </a:xfrm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2386" y="2057400"/>
            <a:ext cx="3566160" cy="246888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168" y="1536192"/>
            <a:ext cx="3566160" cy="480060"/>
          </a:xfrm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168" y="2057400"/>
            <a:ext cx="3566160" cy="246888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EF950-1242-4BD8-9383-98BD55C2F7DB}" type="datetime1">
              <a:rPr lang="en-US" smtClean="0"/>
              <a:t>4/28/2026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87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DC11-AB91-4CB0-8A22-96FC665DC377}" type="datetime1">
              <a:rPr lang="en-US" smtClean="0"/>
              <a:t>4/28/2026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271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E1B68-76CD-47D9-9B08-7C128D71470E}" type="datetime1">
              <a:rPr lang="en-US" smtClean="0"/>
              <a:t>4/28/2026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57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51434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514350"/>
            <a:ext cx="2400300" cy="1303020"/>
          </a:xfrm>
        </p:spPr>
        <p:txBody>
          <a:bodyPr anchor="b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514350"/>
            <a:ext cx="5033772" cy="3765042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1817370"/>
            <a:ext cx="2400300" cy="24688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05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5BA05-950E-44E2-9917-91388C24066B}" type="datetime1">
              <a:rPr lang="en-US" smtClean="0"/>
              <a:t>4/28/2026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8551294" y="4672261"/>
            <a:ext cx="342900" cy="3429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647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51434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514350"/>
            <a:ext cx="2400300" cy="1303020"/>
          </a:xfrm>
        </p:spPr>
        <p:txBody>
          <a:bodyPr anchor="b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51435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1817370"/>
            <a:ext cx="2400300" cy="24688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05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4B947-F545-48B6-B71F-7FFFECA16E51}" type="datetime1">
              <a:rPr lang="en-US" smtClean="0"/>
              <a:t>4/28/2026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8551294" y="4672261"/>
            <a:ext cx="342900" cy="3429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823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2386" y="363474"/>
            <a:ext cx="7543800" cy="1207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386" y="1591056"/>
            <a:ext cx="7543800" cy="30380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3318" y="4704588"/>
            <a:ext cx="245516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2"/>
                </a:solidFill>
              </a:defRPr>
            </a:lvl1pPr>
          </a:lstStyle>
          <a:p>
            <a:fld id="{049B1C54-F437-4FD3-A513-2450425DF70A}" type="datetime1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6102" y="4704588"/>
            <a:ext cx="474573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8551294" y="4672261"/>
            <a:ext cx="342900" cy="3429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4704588"/>
            <a:ext cx="48006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1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577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5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indent="-13716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000" indent="-17145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425000" indent="-17145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650000" indent="-17145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875000" indent="-17145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ob@longhornpwr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microsoft.com/office/2007/relationships/hdphoto" Target="../media/hdphoto3.wdp"/><Relationship Id="rId7" Type="http://schemas.openxmlformats.org/officeDocument/2006/relationships/diagramLayout" Target="../diagrams/layou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microsoft.com/office/2007/relationships/hdphoto" Target="../media/hdphoto2.wdp"/><Relationship Id="rId10" Type="http://schemas.microsoft.com/office/2007/relationships/diagramDrawing" Target="../diagrams/drawing1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9EE54-BD29-8E81-246C-013004CF04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2103" y="871672"/>
            <a:ext cx="6387981" cy="1320325"/>
          </a:xfrm>
        </p:spPr>
        <p:txBody>
          <a:bodyPr anchor="ctr">
            <a:normAutofit/>
          </a:bodyPr>
          <a:lstStyle/>
          <a:p>
            <a:r>
              <a:rPr lang="en-US" sz="2850" dirty="0"/>
              <a:t>Large Load Working Group March Update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98D0A0-C101-2E9B-506C-B8BFF46F7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3257" y="1130561"/>
            <a:ext cx="2498086" cy="277749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1500" dirty="0"/>
              <a:t>Bob Wittmeyer</a:t>
            </a:r>
          </a:p>
          <a:p>
            <a:pPr algn="r"/>
            <a:r>
              <a:rPr lang="en-US" sz="1500" dirty="0"/>
              <a:t>Chair LLWG</a:t>
            </a:r>
          </a:p>
          <a:p>
            <a:pPr algn="r"/>
            <a:r>
              <a:rPr lang="en-US" sz="900" dirty="0">
                <a:hlinkClick r:id="rId2"/>
              </a:rPr>
              <a:t>bob@longhornpwr.com</a:t>
            </a:r>
            <a:endParaRPr lang="en-US" sz="900" dirty="0"/>
          </a:p>
          <a:p>
            <a:pPr algn="r"/>
            <a:r>
              <a:rPr lang="en-US" sz="900"/>
              <a:t>512 762 8895</a:t>
            </a:r>
            <a:endParaRPr lang="en-US" sz="9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BF60B-449F-F76E-10B8-83A74A34D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6CE3F-00FD-E1C0-6D8D-5DAB2475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455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E27829-7112-B581-0395-1396BD6E7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59D8741-EAD6-41B1-A882-70D70FC35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5776" y="1259676"/>
            <a:ext cx="2624148" cy="2624144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tile tx="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5444F36-3103-4D11-A25F-C054D4606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4600" y="1398500"/>
            <a:ext cx="2346500" cy="2346496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228BC-5ECE-4624-905E-A452EB82C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608" y="1782646"/>
            <a:ext cx="1980485" cy="1578205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2300">
                <a:solidFill>
                  <a:srgbClr val="FFFFFF"/>
                </a:solidFill>
              </a:rPr>
              <a:t>April 24th - LLWG Meeting	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626708" y="2541494"/>
            <a:ext cx="2743200" cy="60512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A4B9B-F0C6-5E14-4F8D-5DF550D27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6102" y="4704588"/>
            <a:ext cx="4745736" cy="273843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70C6B-1413-7BB4-8030-EFE42F574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346" y="4704588"/>
            <a:ext cx="480060" cy="27384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75FBA03-115A-4570-991D-2C682A0A64F1}" type="slidenum">
              <a:rPr lang="en-US" sz="1300">
                <a:solidFill>
                  <a:schemeClr val="accent1"/>
                </a:solidFill>
              </a:rPr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en-US" sz="1300" dirty="0">
              <a:solidFill>
                <a:schemeClr val="accent1"/>
              </a:solidFill>
            </a:endParaRP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4843DF1C-2DB3-9172-C7A8-AAD10B0D76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7097819"/>
              </p:ext>
            </p:extLst>
          </p:nvPr>
        </p:nvGraphicFramePr>
        <p:xfrm>
          <a:off x="4561284" y="544116"/>
          <a:ext cx="3856434" cy="4055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705567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D1C340B-01BB-E888-64FD-E29300320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7596"/>
            <a:ext cx="8674217" cy="44853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04F744-A2FC-7849-ABD4-E24E1D9E2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3BFE1C-627E-87D3-03EA-FE46C23B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79152" y="4660329"/>
            <a:ext cx="467707" cy="362362"/>
          </a:xfrm>
        </p:spPr>
        <p:txBody>
          <a:bodyPr/>
          <a:lstStyle/>
          <a:p>
            <a:fld id="{675FBA03-115A-4570-991D-2C682A0A64F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289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8098E-ED8C-04E3-04D9-C64FDC26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8EFEA-BE93-B896-7D7B-02A73CC49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3D1AC4-9FC1-1506-91C2-0531211B9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04C75A-BC66-1C3F-5159-7FF7AD357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FF018A-CCB0-CC1A-B87A-7967E29BC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70" y="305230"/>
            <a:ext cx="8527460" cy="436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61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3ED2-3339-3DBA-8A02-46CE9BE77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	May 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37940C-E02A-A13A-27E7-25BD77933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1A74B0-6209-D9D1-BC9A-5FDEF1C4D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45A3BF-2481-6674-9424-62C6AADDD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3935" y="1538413"/>
            <a:ext cx="3166175" cy="316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7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113</Words>
  <Application>Microsoft Office PowerPoint</Application>
  <PresentationFormat>On-screen Show (16:9)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Rockwell</vt:lpstr>
      <vt:lpstr>Calibri</vt:lpstr>
      <vt:lpstr>Wingdings</vt:lpstr>
      <vt:lpstr>Rockwell Condensed</vt:lpstr>
      <vt:lpstr>Rockwell Extra Bold</vt:lpstr>
      <vt:lpstr>Arial</vt:lpstr>
      <vt:lpstr>Wood Type</vt:lpstr>
      <vt:lpstr>Large Load Working Group March Update</vt:lpstr>
      <vt:lpstr>April 24th - LLWG Meeting </vt:lpstr>
      <vt:lpstr>PowerPoint Presentation</vt:lpstr>
      <vt:lpstr>PowerPoint Presentation</vt:lpstr>
      <vt:lpstr>Next Meeting May 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Rick Mueller</dc:creator>
  <cp:lastModifiedBy>Bob Wittmeyer</cp:lastModifiedBy>
  <cp:revision>4</cp:revision>
  <dcterms:created xsi:type="dcterms:W3CDTF">2025-04-29T13:59:23Z</dcterms:created>
  <dcterms:modified xsi:type="dcterms:W3CDTF">2026-04-28T17:23:41Z</dcterms:modified>
</cp:coreProperties>
</file>